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20" r:id="rId3"/>
    <p:sldId id="335" r:id="rId4"/>
    <p:sldId id="282" r:id="rId5"/>
    <p:sldId id="337" r:id="rId6"/>
    <p:sldId id="283" r:id="rId7"/>
    <p:sldId id="310" r:id="rId8"/>
    <p:sldId id="311" r:id="rId9"/>
    <p:sldId id="284" r:id="rId10"/>
    <p:sldId id="285" r:id="rId11"/>
    <p:sldId id="312" r:id="rId12"/>
    <p:sldId id="313" r:id="rId13"/>
    <p:sldId id="317" r:id="rId14"/>
    <p:sldId id="316" r:id="rId15"/>
    <p:sldId id="322" r:id="rId16"/>
    <p:sldId id="323" r:id="rId17"/>
    <p:sldId id="324" r:id="rId18"/>
    <p:sldId id="325" r:id="rId19"/>
    <p:sldId id="326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ABC65-BD7B-4FC9-BF9E-31214A818859}" type="datetimeFigureOut">
              <a:rPr lang="en-US" smtClean="0"/>
              <a:pPr/>
              <a:t>2019-11-20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5BC6C-6C40-4601-8349-8D15B3194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BC6C-6C40-4601-8349-8D15B319456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1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5BC6C-6C40-4601-8349-8D15B319456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2019-11-20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My Documents\New Folder\besmellah__36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Non-VKA direct oral anticoagulants (NOACs)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600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Because of the </a:t>
            </a:r>
            <a:r>
              <a:rPr lang="en-US" b="1" u="sng" dirty="0" smtClean="0"/>
              <a:t>fast ‘on’-effect of NOACs </a:t>
            </a:r>
            <a:r>
              <a:rPr lang="en-US" dirty="0" smtClean="0"/>
              <a:t>resumption of treatment after surgery: </a:t>
            </a:r>
          </a:p>
          <a:p>
            <a:pPr>
              <a:buFont typeface="Wingdings" pitchFamily="2" charset="2"/>
              <a:buChar char="Ø"/>
            </a:pPr>
            <a:r>
              <a:rPr lang="en-US" u="sng" dirty="0" smtClean="0"/>
              <a:t>should be delayed for 1–2 (in some cases 3–5) days</a:t>
            </a:r>
            <a:r>
              <a:rPr lang="en-US" dirty="0" smtClean="0"/>
              <a:t>, until post-surgical bleeding tendency is diminished.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209801"/>
            <a:ext cx="8229600" cy="1219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Monitoring: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activated PTT for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dabigatran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PT for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apixaban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rivaroxaban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4419600"/>
            <a:ext cx="3510566" cy="44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7038" y="1905000"/>
            <a:ext cx="517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Dabigatran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458200" cy="4925687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69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25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Renal function and dose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Interval between last dose and procedure</a:t>
                      </a:r>
                    </a:p>
                    <a:p>
                      <a:pPr algn="ctr" fontAlgn="ctr"/>
                      <a:r>
                        <a:rPr lang="en-US" dirty="0"/>
                        <a:t>NOTE: No anticoagulant is administered the day of the procedure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Resumption after procedure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High bleeding risk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Low bleeding risk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High bleeding risk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Low bleeding risk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762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/>
                        <a:t>CrCl</a:t>
                      </a:r>
                      <a:r>
                        <a:rPr lang="en-US" sz="1400" dirty="0"/>
                        <a:t> &gt;50 </a:t>
                      </a:r>
                      <a:r>
                        <a:rPr lang="en-US" sz="1400" dirty="0" err="1"/>
                        <a:t>mL</a:t>
                      </a:r>
                      <a:r>
                        <a:rPr lang="en-US" sz="1400" dirty="0"/>
                        <a:t>/minute</a:t>
                      </a:r>
                    </a:p>
                    <a:p>
                      <a:pPr fontAlgn="t"/>
                      <a:endParaRPr lang="en-US" sz="1400" dirty="0" smtClean="0"/>
                    </a:p>
                    <a:p>
                      <a:pPr fontAlgn="t"/>
                      <a:r>
                        <a:rPr lang="en-US" sz="1400" dirty="0" smtClean="0"/>
                        <a:t>Dose </a:t>
                      </a:r>
                      <a:r>
                        <a:rPr lang="en-US" sz="1400" dirty="0"/>
                        <a:t>150 mg twice daily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Give last dose </a:t>
                      </a:r>
                      <a:r>
                        <a:rPr lang="en-US" sz="1400" dirty="0" smtClean="0"/>
                        <a:t>3 days </a:t>
                      </a:r>
                      <a:r>
                        <a:rPr lang="en-US" sz="1400" dirty="0"/>
                        <a:t>before procedure </a:t>
                      </a:r>
                      <a:endParaRPr lang="en-US" sz="1400" dirty="0" smtClean="0"/>
                    </a:p>
                    <a:p>
                      <a:pPr fontAlgn="t"/>
                      <a:endParaRPr lang="en-US" sz="1400" dirty="0" smtClean="0"/>
                    </a:p>
                    <a:p>
                      <a:pPr fontAlgn="t"/>
                      <a:r>
                        <a:rPr lang="en-US" sz="1400" dirty="0" smtClean="0"/>
                        <a:t>(</a:t>
                      </a:r>
                      <a:r>
                        <a:rPr lang="en-US" sz="1400" dirty="0" err="1"/>
                        <a:t>ie</a:t>
                      </a:r>
                      <a:r>
                        <a:rPr lang="en-US" sz="1400" dirty="0"/>
                        <a:t>, skip </a:t>
                      </a:r>
                      <a:r>
                        <a:rPr lang="en-US" sz="1400" dirty="0" smtClean="0"/>
                        <a:t>4 doses </a:t>
                      </a:r>
                      <a:r>
                        <a:rPr lang="en-US" sz="1400" dirty="0"/>
                        <a:t>on the </a:t>
                      </a:r>
                      <a:r>
                        <a:rPr lang="en-US" sz="1400" dirty="0" smtClean="0"/>
                        <a:t>2 days </a:t>
                      </a:r>
                      <a:r>
                        <a:rPr lang="en-US" sz="1400" dirty="0"/>
                        <a:t>before the procedure)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Give last dose </a:t>
                      </a:r>
                      <a:r>
                        <a:rPr lang="en-US" sz="1400" dirty="0" smtClean="0"/>
                        <a:t>2 days </a:t>
                      </a:r>
                      <a:r>
                        <a:rPr lang="en-US" sz="1400" dirty="0"/>
                        <a:t>before procedure </a:t>
                      </a:r>
                      <a:endParaRPr lang="en-US" sz="1400" dirty="0" smtClean="0"/>
                    </a:p>
                    <a:p>
                      <a:pPr fontAlgn="t"/>
                      <a:endParaRPr lang="en-US" sz="1400" dirty="0" smtClean="0"/>
                    </a:p>
                    <a:p>
                      <a:pPr fontAlgn="t"/>
                      <a:r>
                        <a:rPr lang="en-US" sz="1400" dirty="0" smtClean="0"/>
                        <a:t>(</a:t>
                      </a:r>
                      <a:r>
                        <a:rPr lang="en-US" sz="1400" dirty="0" err="1"/>
                        <a:t>ie</a:t>
                      </a:r>
                      <a:r>
                        <a:rPr lang="en-US" sz="1400" dirty="0"/>
                        <a:t>, skip </a:t>
                      </a:r>
                      <a:r>
                        <a:rPr lang="en-US" sz="1400" dirty="0" smtClean="0"/>
                        <a:t>2 doses </a:t>
                      </a:r>
                      <a:r>
                        <a:rPr lang="en-US" sz="1400" dirty="0"/>
                        <a:t>on the day before the procedure)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fontAlgn="ctr"/>
                      <a:endParaRPr lang="en-US" sz="1400" dirty="0" smtClean="0"/>
                    </a:p>
                    <a:p>
                      <a:pPr fontAlgn="ctr"/>
                      <a:endParaRPr lang="en-US" sz="1400" dirty="0" smtClean="0"/>
                    </a:p>
                    <a:p>
                      <a:pPr fontAlgn="ctr"/>
                      <a:endParaRPr lang="en-US" sz="1400" dirty="0" smtClean="0"/>
                    </a:p>
                    <a:p>
                      <a:pPr fontAlgn="ctr"/>
                      <a:r>
                        <a:rPr lang="en-US" sz="1400" dirty="0" smtClean="0"/>
                        <a:t>Resume </a:t>
                      </a:r>
                      <a:r>
                        <a:rPr lang="en-US" sz="1400" dirty="0"/>
                        <a:t>48 to 72 hours after surgery </a:t>
                      </a:r>
                      <a:endParaRPr lang="en-US" sz="1400" dirty="0" smtClean="0"/>
                    </a:p>
                    <a:p>
                      <a:pPr fontAlgn="ctr"/>
                      <a:endParaRPr lang="en-US" sz="1400" dirty="0" smtClean="0"/>
                    </a:p>
                    <a:p>
                      <a:pPr fontAlgn="ctr"/>
                      <a:r>
                        <a:rPr lang="en-US" sz="1400" dirty="0" smtClean="0"/>
                        <a:t>(</a:t>
                      </a:r>
                      <a:r>
                        <a:rPr lang="en-US" sz="1400" dirty="0" err="1"/>
                        <a:t>ie</a:t>
                      </a:r>
                      <a:r>
                        <a:rPr lang="en-US" sz="1400" dirty="0"/>
                        <a:t>, postoperative day 2 to 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fontAlgn="ctr"/>
                      <a:endParaRPr lang="en-US" sz="1400" dirty="0" smtClean="0"/>
                    </a:p>
                    <a:p>
                      <a:pPr fontAlgn="ctr"/>
                      <a:endParaRPr lang="en-US" sz="1400" dirty="0" smtClean="0"/>
                    </a:p>
                    <a:p>
                      <a:pPr fontAlgn="ctr"/>
                      <a:endParaRPr lang="en-US" sz="1400" dirty="0" smtClean="0"/>
                    </a:p>
                    <a:p>
                      <a:pPr fontAlgn="ctr"/>
                      <a:r>
                        <a:rPr lang="en-US" sz="1400" dirty="0" smtClean="0"/>
                        <a:t>Resume </a:t>
                      </a:r>
                      <a:r>
                        <a:rPr lang="en-US" sz="1400" dirty="0"/>
                        <a:t>24 hours after surgery </a:t>
                      </a:r>
                      <a:endParaRPr lang="en-US" sz="1400" dirty="0" smtClean="0"/>
                    </a:p>
                    <a:p>
                      <a:pPr fontAlgn="ctr"/>
                      <a:endParaRPr lang="en-US" sz="1400" dirty="0" smtClean="0"/>
                    </a:p>
                    <a:p>
                      <a:pPr fontAlgn="ctr"/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ie</a:t>
                      </a:r>
                      <a:r>
                        <a:rPr lang="en-US" sz="1400" dirty="0"/>
                        <a:t>, postoperative day 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2125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/>
                        <a:t>CrCl</a:t>
                      </a:r>
                      <a:r>
                        <a:rPr lang="en-US" sz="1400" dirty="0"/>
                        <a:t> 30 to 50 </a:t>
                      </a:r>
                      <a:r>
                        <a:rPr lang="en-US" sz="1400" dirty="0" err="1"/>
                        <a:t>mL</a:t>
                      </a:r>
                      <a:r>
                        <a:rPr lang="en-US" sz="1400" dirty="0"/>
                        <a:t>/minute</a:t>
                      </a:r>
                    </a:p>
                    <a:p>
                      <a:pPr fontAlgn="t"/>
                      <a:endParaRPr lang="en-US" sz="1400" dirty="0" smtClean="0"/>
                    </a:p>
                    <a:p>
                      <a:pPr fontAlgn="t"/>
                      <a:r>
                        <a:rPr lang="en-US" sz="1400" dirty="0" smtClean="0"/>
                        <a:t>Dose </a:t>
                      </a:r>
                      <a:r>
                        <a:rPr lang="en-US" sz="1400" dirty="0"/>
                        <a:t>150 mg twice daily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Give last dose </a:t>
                      </a:r>
                      <a:r>
                        <a:rPr lang="en-US" sz="1400" dirty="0" smtClean="0"/>
                        <a:t>5 days </a:t>
                      </a:r>
                      <a:r>
                        <a:rPr lang="en-US" sz="1400" dirty="0"/>
                        <a:t>before procedure </a:t>
                      </a:r>
                      <a:endParaRPr lang="en-US" sz="1400" dirty="0" smtClean="0"/>
                    </a:p>
                    <a:p>
                      <a:pPr fontAlgn="t"/>
                      <a:endParaRPr lang="en-US" sz="1400" dirty="0" smtClean="0"/>
                    </a:p>
                    <a:p>
                      <a:pPr fontAlgn="t"/>
                      <a:r>
                        <a:rPr lang="en-US" sz="1400" dirty="0" smtClean="0"/>
                        <a:t>(</a:t>
                      </a:r>
                      <a:r>
                        <a:rPr lang="en-US" sz="1400" dirty="0" err="1"/>
                        <a:t>ie</a:t>
                      </a:r>
                      <a:r>
                        <a:rPr lang="en-US" sz="1400" dirty="0"/>
                        <a:t>, skip </a:t>
                      </a:r>
                      <a:r>
                        <a:rPr lang="en-US" sz="1400" dirty="0" smtClean="0"/>
                        <a:t>8 doses </a:t>
                      </a:r>
                      <a:r>
                        <a:rPr lang="en-US" sz="1400" dirty="0"/>
                        <a:t>on the </a:t>
                      </a:r>
                      <a:r>
                        <a:rPr lang="en-US" sz="1400" dirty="0" smtClean="0"/>
                        <a:t>4 days </a:t>
                      </a:r>
                      <a:r>
                        <a:rPr lang="en-US" sz="1400" dirty="0"/>
                        <a:t>before the procedure)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Give last dose </a:t>
                      </a:r>
                      <a:r>
                        <a:rPr lang="en-US" sz="1400" dirty="0" smtClean="0"/>
                        <a:t>3 days </a:t>
                      </a:r>
                      <a:r>
                        <a:rPr lang="en-US" sz="1400" dirty="0"/>
                        <a:t>before procedure </a:t>
                      </a:r>
                      <a:endParaRPr lang="en-US" sz="1400" dirty="0" smtClean="0"/>
                    </a:p>
                    <a:p>
                      <a:pPr fontAlgn="t"/>
                      <a:endParaRPr lang="en-US" sz="1400" dirty="0" smtClean="0"/>
                    </a:p>
                    <a:p>
                      <a:pPr fontAlgn="t"/>
                      <a:r>
                        <a:rPr lang="en-US" sz="1400" dirty="0" smtClean="0"/>
                        <a:t>(</a:t>
                      </a:r>
                      <a:r>
                        <a:rPr lang="en-US" sz="1400" dirty="0" err="1"/>
                        <a:t>ie</a:t>
                      </a:r>
                      <a:r>
                        <a:rPr lang="en-US" sz="1400" dirty="0"/>
                        <a:t>, skip </a:t>
                      </a:r>
                      <a:r>
                        <a:rPr lang="en-US" sz="1400" dirty="0" smtClean="0"/>
                        <a:t>4 doses </a:t>
                      </a:r>
                      <a:r>
                        <a:rPr lang="en-US" sz="1400" dirty="0"/>
                        <a:t>on the </a:t>
                      </a:r>
                      <a:r>
                        <a:rPr lang="en-US" sz="1400" dirty="0" smtClean="0"/>
                        <a:t>2 days </a:t>
                      </a:r>
                      <a:r>
                        <a:rPr lang="en-US" sz="1400" dirty="0"/>
                        <a:t>before the procedure)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font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59076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Rivaroxaban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219200"/>
          <a:ext cx="8458200" cy="52000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9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25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Renal function and dose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Interval between last dose and procedure</a:t>
                      </a:r>
                    </a:p>
                    <a:p>
                      <a:pPr algn="ctr" fontAlgn="ctr"/>
                      <a:r>
                        <a:rPr lang="en-US" dirty="0"/>
                        <a:t>NOTE: No anticoagulant is administered the day of the procedure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Resumption after procedure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5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High bleeding risk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Low bleeding risk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High bleeding risk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dirty="0"/>
                        <a:t>Low bleeding risk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4762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/>
                        <a:t>CrCl</a:t>
                      </a:r>
                      <a:r>
                        <a:rPr lang="en-US" sz="1400" dirty="0"/>
                        <a:t> &gt;50 </a:t>
                      </a:r>
                      <a:r>
                        <a:rPr lang="en-US" sz="1400" dirty="0" err="1"/>
                        <a:t>mL</a:t>
                      </a:r>
                      <a:r>
                        <a:rPr lang="en-US" sz="1400" dirty="0"/>
                        <a:t>/minute</a:t>
                      </a:r>
                    </a:p>
                    <a:p>
                      <a:pPr fontAlgn="t"/>
                      <a:endParaRPr lang="en-US" sz="1400" dirty="0" smtClean="0"/>
                    </a:p>
                    <a:p>
                      <a:pPr fontAlgn="t"/>
                      <a:r>
                        <a:rPr lang="en-US" sz="1400" dirty="0" smtClean="0"/>
                        <a:t>Dose </a:t>
                      </a:r>
                      <a:r>
                        <a:rPr lang="en-US" sz="1400" dirty="0"/>
                        <a:t>20 mg once daily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Give last dose </a:t>
                      </a:r>
                      <a:r>
                        <a:rPr lang="en-US" sz="1400" dirty="0" smtClean="0"/>
                        <a:t>3 days </a:t>
                      </a:r>
                      <a:r>
                        <a:rPr lang="en-US" sz="1400" dirty="0"/>
                        <a:t>before procedure </a:t>
                      </a:r>
                      <a:endParaRPr lang="en-US" sz="1400" dirty="0" smtClean="0"/>
                    </a:p>
                    <a:p>
                      <a:pPr fontAlgn="t"/>
                      <a:endParaRPr lang="en-US" sz="1400" dirty="0" smtClean="0"/>
                    </a:p>
                    <a:p>
                      <a:pPr fontAlgn="t"/>
                      <a:r>
                        <a:rPr lang="en-US" sz="1400" dirty="0" smtClean="0"/>
                        <a:t>(</a:t>
                      </a:r>
                      <a:r>
                        <a:rPr lang="en-US" sz="1400" dirty="0" err="1"/>
                        <a:t>ie</a:t>
                      </a:r>
                      <a:r>
                        <a:rPr lang="en-US" sz="1400" dirty="0"/>
                        <a:t>, skip </a:t>
                      </a:r>
                      <a:r>
                        <a:rPr lang="en-US" sz="1400" dirty="0" smtClean="0"/>
                        <a:t>2 doses </a:t>
                      </a:r>
                      <a:r>
                        <a:rPr lang="en-US" sz="1400" dirty="0"/>
                        <a:t>on the two days before the procedure)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fontAlgn="t"/>
                      <a:r>
                        <a:rPr lang="en-US" sz="1400" dirty="0"/>
                        <a:t>Give last dose </a:t>
                      </a:r>
                      <a:r>
                        <a:rPr lang="en-US" sz="1400" dirty="0" smtClean="0"/>
                        <a:t>2 days </a:t>
                      </a:r>
                      <a:r>
                        <a:rPr lang="en-US" sz="1400" dirty="0"/>
                        <a:t>before procedure </a:t>
                      </a:r>
                      <a:endParaRPr lang="en-US" sz="1400" dirty="0" smtClean="0"/>
                    </a:p>
                    <a:p>
                      <a:pPr fontAlgn="t"/>
                      <a:endParaRPr lang="en-US" sz="1400" dirty="0" smtClean="0"/>
                    </a:p>
                    <a:p>
                      <a:pPr fontAlgn="t"/>
                      <a:r>
                        <a:rPr lang="en-US" sz="1400" dirty="0" smtClean="0"/>
                        <a:t>(</a:t>
                      </a:r>
                      <a:r>
                        <a:rPr lang="en-US" sz="1400" dirty="0" err="1"/>
                        <a:t>ie</a:t>
                      </a:r>
                      <a:r>
                        <a:rPr lang="en-US" sz="1400" dirty="0"/>
                        <a:t>, skip one dose on the day before the procedure)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fontAlgn="ctr"/>
                      <a:endParaRPr lang="en-US" sz="1400" dirty="0" smtClean="0"/>
                    </a:p>
                    <a:p>
                      <a:pPr fontAlgn="ctr"/>
                      <a:endParaRPr lang="en-US" sz="1400" dirty="0" smtClean="0"/>
                    </a:p>
                    <a:p>
                      <a:pPr fontAlgn="ctr"/>
                      <a:endParaRPr lang="en-US" sz="1400" dirty="0" smtClean="0"/>
                    </a:p>
                    <a:p>
                      <a:pPr fontAlgn="ctr"/>
                      <a:endParaRPr lang="en-US" sz="1400" dirty="0" smtClean="0"/>
                    </a:p>
                    <a:p>
                      <a:pPr fontAlgn="ctr"/>
                      <a:r>
                        <a:rPr lang="en-US" sz="1400" dirty="0" smtClean="0"/>
                        <a:t>Resume </a:t>
                      </a:r>
                      <a:r>
                        <a:rPr lang="en-US" sz="1400" dirty="0"/>
                        <a:t>48 to 72 hours after surgery </a:t>
                      </a:r>
                      <a:endParaRPr lang="en-US" sz="1400" dirty="0" smtClean="0"/>
                    </a:p>
                    <a:p>
                      <a:pPr fontAlgn="ctr"/>
                      <a:endParaRPr lang="en-US" sz="1400" dirty="0" smtClean="0"/>
                    </a:p>
                    <a:p>
                      <a:pPr fontAlgn="ctr"/>
                      <a:r>
                        <a:rPr lang="en-US" sz="1400" dirty="0" smtClean="0"/>
                        <a:t>(</a:t>
                      </a:r>
                      <a:r>
                        <a:rPr lang="en-US" sz="1400" dirty="0" err="1"/>
                        <a:t>ie</a:t>
                      </a:r>
                      <a:r>
                        <a:rPr lang="en-US" sz="1400" dirty="0"/>
                        <a:t>, postoperative day 2 to 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fontAlgn="ctr"/>
                      <a:endParaRPr lang="en-US" sz="1400" dirty="0" smtClean="0"/>
                    </a:p>
                    <a:p>
                      <a:pPr fontAlgn="ctr"/>
                      <a:endParaRPr lang="en-US" sz="1400" dirty="0" smtClean="0"/>
                    </a:p>
                    <a:p>
                      <a:pPr fontAlgn="ctr"/>
                      <a:endParaRPr lang="en-US" sz="1400" dirty="0" smtClean="0"/>
                    </a:p>
                    <a:p>
                      <a:pPr fontAlgn="ctr"/>
                      <a:endParaRPr lang="en-US" sz="1400" dirty="0" smtClean="0"/>
                    </a:p>
                    <a:p>
                      <a:pPr fontAlgn="ctr"/>
                      <a:r>
                        <a:rPr lang="en-US" sz="1400" dirty="0" smtClean="0"/>
                        <a:t>Resume </a:t>
                      </a:r>
                      <a:r>
                        <a:rPr lang="en-US" sz="1400" dirty="0"/>
                        <a:t>24 hours after surgery </a:t>
                      </a:r>
                      <a:endParaRPr lang="en-US" sz="1400" dirty="0" smtClean="0"/>
                    </a:p>
                    <a:p>
                      <a:pPr fontAlgn="ctr"/>
                      <a:endParaRPr lang="en-US" sz="1400" dirty="0" smtClean="0"/>
                    </a:p>
                    <a:p>
                      <a:pPr fontAlgn="ctr"/>
                      <a:r>
                        <a:rPr lang="en-US" sz="1400" dirty="0" smtClean="0"/>
                        <a:t>(</a:t>
                      </a:r>
                      <a:r>
                        <a:rPr lang="en-US" sz="1400" dirty="0" err="1" smtClean="0"/>
                        <a:t>ie</a:t>
                      </a:r>
                      <a:r>
                        <a:rPr lang="en-US" sz="1400" dirty="0"/>
                        <a:t>, postoperative day 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2125"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 err="1"/>
                        <a:t>CrCl</a:t>
                      </a:r>
                      <a:r>
                        <a:rPr lang="en-US" sz="1400" dirty="0"/>
                        <a:t> 30 to 50 </a:t>
                      </a:r>
                      <a:r>
                        <a:rPr lang="en-US" sz="1400" dirty="0" err="1"/>
                        <a:t>mL</a:t>
                      </a:r>
                      <a:r>
                        <a:rPr lang="en-US" sz="1400" dirty="0"/>
                        <a:t>/minute</a:t>
                      </a:r>
                    </a:p>
                    <a:p>
                      <a:pPr fontAlgn="t"/>
                      <a:endParaRPr lang="en-US" sz="1400" dirty="0" smtClean="0"/>
                    </a:p>
                    <a:p>
                      <a:pPr fontAlgn="t"/>
                      <a:r>
                        <a:rPr lang="en-US" sz="1400" dirty="0" smtClean="0"/>
                        <a:t>Dose </a:t>
                      </a:r>
                      <a:r>
                        <a:rPr lang="en-US" sz="1400" dirty="0"/>
                        <a:t>15 mg once daily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font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font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159076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Bleeding reversal strategies</a:t>
            </a:r>
            <a:br>
              <a:rPr lang="en-US" b="1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1"/>
          <a:ext cx="8229600" cy="5125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3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/>
                        <a:t>Type of bleeding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/>
                        <a:t>Agent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/>
                        <a:t>Possible interventions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8512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600" dirty="0"/>
                        <a:t>Minor bleeding </a:t>
                      </a:r>
                      <a:endParaRPr lang="en-US" sz="1600" dirty="0" smtClean="0"/>
                    </a:p>
                    <a:p>
                      <a:pPr fontAlgn="t"/>
                      <a:endParaRPr lang="en-US" sz="1600" dirty="0" smtClean="0"/>
                    </a:p>
                    <a:p>
                      <a:pPr fontAlgn="t"/>
                      <a:r>
                        <a:rPr lang="en-US" sz="1600" dirty="0" smtClean="0"/>
                        <a:t>(</a:t>
                      </a:r>
                      <a:r>
                        <a:rPr lang="en-US" sz="1600" dirty="0" err="1"/>
                        <a:t>eg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epistaxis</a:t>
                      </a:r>
                      <a:r>
                        <a:rPr lang="en-US" sz="1600" dirty="0"/>
                        <a:t>, uncomplicated soft tissue bleeding, minor [slow] gastrointestinal bleeding)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 err="1"/>
                        <a:t>Dabigatran</a:t>
                      </a:r>
                      <a:r>
                        <a:rPr lang="en-US" sz="16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US" sz="1600" dirty="0"/>
                        <a:t>Local </a:t>
                      </a:r>
                      <a:r>
                        <a:rPr lang="en-US" sz="1600" dirty="0" err="1"/>
                        <a:t>hemostatic</a:t>
                      </a:r>
                      <a:r>
                        <a:rPr lang="en-US" sz="1600" dirty="0"/>
                        <a:t> measures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n-US" sz="1600" dirty="0"/>
                        <a:t>Possible anticoagulant discontinuation</a:t>
                      </a:r>
                    </a:p>
                    <a:p>
                      <a:pPr marL="742950" lvl="1" indent="-285750" fontAlgn="t">
                        <a:buFont typeface="Arial"/>
                        <a:buChar char="•"/>
                      </a:pPr>
                      <a:r>
                        <a:rPr lang="en-US" sz="1600" dirty="0"/>
                        <a:t>Half-life (normal renal </a:t>
                      </a:r>
                      <a:r>
                        <a:rPr lang="en-US" sz="1600" dirty="0" smtClean="0"/>
                        <a:t>function): </a:t>
                      </a:r>
                      <a:r>
                        <a:rPr lang="en-US" sz="1600" dirty="0"/>
                        <a:t>12 to 17 hours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n-US" sz="1600" dirty="0"/>
                        <a:t>Possible </a:t>
                      </a:r>
                      <a:r>
                        <a:rPr lang="en-US" sz="1600" dirty="0" err="1"/>
                        <a:t>antifibrinolytic</a:t>
                      </a:r>
                      <a:r>
                        <a:rPr lang="en-US" sz="1600" dirty="0"/>
                        <a:t> agent (</a:t>
                      </a:r>
                      <a:r>
                        <a:rPr lang="en-US" sz="1600" dirty="0" err="1"/>
                        <a:t>eg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tranexamic</a:t>
                      </a:r>
                      <a:r>
                        <a:rPr lang="en-US" sz="1600" dirty="0"/>
                        <a:t> acid, epsilon-</a:t>
                      </a:r>
                      <a:r>
                        <a:rPr lang="en-US" sz="1600" dirty="0" err="1"/>
                        <a:t>aminocaproic</a:t>
                      </a:r>
                      <a:r>
                        <a:rPr lang="en-US" sz="1600" dirty="0"/>
                        <a:t> acid)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98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 err="1" smtClean="0"/>
                        <a:t>Rivaroxaban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fontAlgn="t"/>
                      <a:r>
                        <a:rPr lang="en-US" sz="1600" dirty="0" err="1" smtClean="0"/>
                        <a:t>Apixaban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fontAlgn="t"/>
                      <a:r>
                        <a:rPr lang="en-US" sz="1600" dirty="0" err="1" smtClean="0"/>
                        <a:t>Edoxaban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fontAlgn="t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US" sz="1600" dirty="0"/>
                        <a:t>Local </a:t>
                      </a:r>
                      <a:r>
                        <a:rPr lang="en-US" sz="1600" dirty="0" err="1"/>
                        <a:t>hemostatic</a:t>
                      </a:r>
                      <a:r>
                        <a:rPr lang="en-US" sz="1600" dirty="0"/>
                        <a:t> measures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n-US" sz="1600" dirty="0"/>
                        <a:t>Possible anticoagulant discontinuation</a:t>
                      </a:r>
                    </a:p>
                    <a:p>
                      <a:pPr marL="742950" lvl="1" indent="-285750" fontAlgn="t">
                        <a:buFont typeface="Arial"/>
                        <a:buChar char="•"/>
                      </a:pPr>
                      <a:r>
                        <a:rPr lang="en-US" sz="1600" dirty="0"/>
                        <a:t>Half-lives (normal renal </a:t>
                      </a:r>
                      <a:r>
                        <a:rPr lang="en-US" sz="1600" dirty="0" smtClean="0"/>
                        <a:t>function):</a:t>
                      </a:r>
                      <a:endParaRPr lang="en-US" sz="1600" dirty="0"/>
                    </a:p>
                    <a:p>
                      <a:pPr marL="1143000" lvl="2" indent="-228600" fontAlgn="t">
                        <a:buFont typeface="Arial"/>
                        <a:buChar char="•"/>
                      </a:pPr>
                      <a:r>
                        <a:rPr lang="en-US" sz="1600" dirty="0" err="1"/>
                        <a:t>Rivaroxaban</a:t>
                      </a:r>
                      <a:r>
                        <a:rPr lang="en-US" sz="1600" dirty="0"/>
                        <a:t> 5 to 9 hours</a:t>
                      </a:r>
                    </a:p>
                    <a:p>
                      <a:pPr marL="1143000" lvl="2" indent="-228600" fontAlgn="t">
                        <a:buFont typeface="Arial"/>
                        <a:buChar char="•"/>
                      </a:pPr>
                      <a:r>
                        <a:rPr lang="en-US" sz="1600" dirty="0" err="1"/>
                        <a:t>Apixaban</a:t>
                      </a:r>
                      <a:r>
                        <a:rPr lang="en-US" sz="1600" dirty="0"/>
                        <a:t> 8 to 15 hours</a:t>
                      </a:r>
                    </a:p>
                    <a:p>
                      <a:pPr marL="1143000" lvl="2" indent="-228600" fontAlgn="t">
                        <a:buFont typeface="Arial"/>
                        <a:buChar char="•"/>
                      </a:pPr>
                      <a:r>
                        <a:rPr lang="en-US" sz="1600" dirty="0" err="1"/>
                        <a:t>Edoxaban</a:t>
                      </a:r>
                      <a:r>
                        <a:rPr lang="en-US" sz="1600" dirty="0"/>
                        <a:t> 6 to 11 hours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n-US" sz="1600" dirty="0"/>
                        <a:t>Possible </a:t>
                      </a:r>
                      <a:r>
                        <a:rPr lang="en-US" sz="1600" dirty="0" err="1"/>
                        <a:t>antifibrinolytic</a:t>
                      </a:r>
                      <a:r>
                        <a:rPr lang="en-US" sz="1600" dirty="0"/>
                        <a:t> agent (</a:t>
                      </a:r>
                      <a:r>
                        <a:rPr lang="en-US" sz="1600" dirty="0" err="1"/>
                        <a:t>eg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tranexamic</a:t>
                      </a:r>
                      <a:r>
                        <a:rPr lang="en-US" sz="1600" dirty="0"/>
                        <a:t> acid, epsilon-</a:t>
                      </a:r>
                      <a:r>
                        <a:rPr lang="en-US" sz="1600" dirty="0" err="1"/>
                        <a:t>aminocaproic</a:t>
                      </a:r>
                      <a:r>
                        <a:rPr lang="en-US" sz="1600" dirty="0"/>
                        <a:t> acid)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36" y="228600"/>
            <a:ext cx="159076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Bleeding reversal strategies</a:t>
            </a:r>
            <a:br>
              <a:rPr lang="en-US" b="1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287742"/>
              </p:ext>
            </p:extLst>
          </p:nvPr>
        </p:nvGraphicFramePr>
        <p:xfrm>
          <a:off x="85636" y="884239"/>
          <a:ext cx="8982164" cy="58975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9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6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/>
                        <a:t>Type of bleeding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/>
                        <a:t>Agent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dirty="0"/>
                        <a:t>Possible interventions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3838">
                <a:tc rowSpan="2">
                  <a:txBody>
                    <a:bodyPr/>
                    <a:lstStyle/>
                    <a:p>
                      <a:pPr fontAlgn="t"/>
                      <a:r>
                        <a:rPr lang="en-US" sz="1600" dirty="0"/>
                        <a:t>Major bleeding </a:t>
                      </a:r>
                      <a:endParaRPr lang="en-US" sz="1600" dirty="0" smtClean="0"/>
                    </a:p>
                    <a:p>
                      <a:pPr fontAlgn="t"/>
                      <a:endParaRPr lang="en-US" sz="1600" dirty="0" smtClean="0"/>
                    </a:p>
                    <a:p>
                      <a:pPr fontAlgn="t"/>
                      <a:r>
                        <a:rPr lang="en-US" sz="1600" dirty="0" smtClean="0"/>
                        <a:t>(</a:t>
                      </a:r>
                      <a:r>
                        <a:rPr lang="en-US" sz="1600" dirty="0" err="1"/>
                        <a:t>eg</a:t>
                      </a:r>
                      <a:r>
                        <a:rPr lang="en-US" sz="1600" dirty="0"/>
                        <a:t>, intracranial, retroperitoneal, compartment syndrome, massive gastrointestinal)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 err="1"/>
                        <a:t>Dabigatran</a:t>
                      </a:r>
                      <a:r>
                        <a:rPr lang="en-US" sz="16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US" sz="1600" u="sng" dirty="0" err="1"/>
                        <a:t>Idarucizumab</a:t>
                      </a:r>
                      <a:r>
                        <a:rPr lang="en-US" sz="1600" dirty="0"/>
                        <a:t> 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n-US" sz="1600" dirty="0" smtClean="0"/>
                        <a:t>Activated </a:t>
                      </a:r>
                      <a:r>
                        <a:rPr lang="en-US" sz="1600" dirty="0"/>
                        <a:t>PCC* (</a:t>
                      </a:r>
                      <a:r>
                        <a:rPr lang="en-US" sz="1600" dirty="0" err="1"/>
                        <a:t>eg</a:t>
                      </a:r>
                      <a:r>
                        <a:rPr lang="en-US" sz="1600" dirty="0"/>
                        <a:t>, FEIBA)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n-US" sz="1600" dirty="0" err="1" smtClean="0"/>
                        <a:t>Antifibrinolytic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agent (</a:t>
                      </a:r>
                      <a:r>
                        <a:rPr lang="en-US" sz="1600" dirty="0" err="1"/>
                        <a:t>eg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tranexamic</a:t>
                      </a:r>
                      <a:r>
                        <a:rPr lang="en-US" sz="1600" dirty="0"/>
                        <a:t> acid, epsilon-</a:t>
                      </a:r>
                      <a:r>
                        <a:rPr lang="en-US" sz="1600" dirty="0" err="1"/>
                        <a:t>aminocaproic</a:t>
                      </a:r>
                      <a:r>
                        <a:rPr lang="en-US" sz="1600" dirty="0"/>
                        <a:t> acid)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n-US" sz="1600" dirty="0"/>
                        <a:t>Oral activated charcoal (if last dose within prior two hours)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n-US" sz="1600" u="sng" dirty="0" err="1"/>
                        <a:t>Hemodialysis</a:t>
                      </a:r>
                      <a:endParaRPr lang="en-US" sz="1600" u="sng" dirty="0"/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n-US" sz="1600" dirty="0"/>
                        <a:t>RBC transfusions if needed for anemia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n-US" sz="1600" dirty="0"/>
                        <a:t>Platelet transfusions if needed for thrombocytopenia or impaired platelet function (</a:t>
                      </a:r>
                      <a:r>
                        <a:rPr lang="en-US" sz="1600" dirty="0" err="1"/>
                        <a:t>eg</a:t>
                      </a:r>
                      <a:r>
                        <a:rPr lang="en-US" sz="1600" dirty="0"/>
                        <a:t>, due to aspirin)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n-US" sz="1600" dirty="0"/>
                        <a:t>Surgical/endoscopic intervention if appropriate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0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 err="1"/>
                        <a:t>Rivaroxaban</a:t>
                      </a:r>
                      <a:r>
                        <a:rPr lang="en-US" sz="1600" dirty="0"/>
                        <a:t> </a:t>
                      </a:r>
                      <a:endParaRPr lang="en-US" sz="1600" dirty="0" smtClean="0"/>
                    </a:p>
                    <a:p>
                      <a:pPr fontAlgn="t"/>
                      <a:r>
                        <a:rPr lang="en-US" sz="1600" dirty="0" err="1" smtClean="0"/>
                        <a:t>Apixaban</a:t>
                      </a:r>
                      <a:r>
                        <a:rPr lang="en-US" sz="1600" dirty="0" smtClean="0"/>
                        <a:t> </a:t>
                      </a:r>
                    </a:p>
                    <a:p>
                      <a:pPr fontAlgn="t"/>
                      <a:r>
                        <a:rPr lang="en-US" sz="1600" dirty="0" err="1" smtClean="0"/>
                        <a:t>Edoxaban</a:t>
                      </a:r>
                      <a:r>
                        <a:rPr lang="en-US" sz="1600" dirty="0" smtClean="0"/>
                        <a:t>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r>
                        <a:rPr lang="en-US" sz="1600" dirty="0"/>
                        <a:t>4-factor </a:t>
                      </a:r>
                      <a:r>
                        <a:rPr lang="en-US" sz="1600" dirty="0" err="1"/>
                        <a:t>unactivated</a:t>
                      </a:r>
                      <a:r>
                        <a:rPr lang="en-US" sz="1600" dirty="0"/>
                        <a:t> PCC* (</a:t>
                      </a:r>
                      <a:r>
                        <a:rPr lang="en-US" sz="1600" dirty="0" err="1"/>
                        <a:t>eg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Kcentra</a:t>
                      </a:r>
                      <a:r>
                        <a:rPr lang="en-US" sz="1600" dirty="0"/>
                        <a:t>)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n-US" sz="1600" dirty="0" err="1"/>
                        <a:t>Antifibrinolytic</a:t>
                      </a:r>
                      <a:r>
                        <a:rPr lang="en-US" sz="1600" dirty="0"/>
                        <a:t> agent (</a:t>
                      </a:r>
                      <a:r>
                        <a:rPr lang="en-US" sz="1600" dirty="0" err="1"/>
                        <a:t>eg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tranexamic</a:t>
                      </a:r>
                      <a:r>
                        <a:rPr lang="en-US" sz="1600" dirty="0"/>
                        <a:t> acid, epsilon-</a:t>
                      </a:r>
                      <a:r>
                        <a:rPr lang="en-US" sz="1600" dirty="0" err="1"/>
                        <a:t>aminocaproic</a:t>
                      </a:r>
                      <a:r>
                        <a:rPr lang="en-US" sz="1600" dirty="0"/>
                        <a:t> acid)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n-US" sz="1600" dirty="0"/>
                        <a:t>Oral activated charcoal (if last dose recent enough)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n-US" sz="1600" dirty="0"/>
                        <a:t>RBC transfusions if needed for anemia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n-US" sz="1600" dirty="0"/>
                        <a:t>Platelet transfusions if needed for thrombocytopenia or impaired platelet function (</a:t>
                      </a:r>
                      <a:r>
                        <a:rPr lang="en-US" sz="1600" dirty="0" err="1"/>
                        <a:t>eg</a:t>
                      </a:r>
                      <a:r>
                        <a:rPr lang="en-US" sz="1600" dirty="0"/>
                        <a:t>, due to aspirin)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en-US" sz="1600" dirty="0"/>
                        <a:t>Surgical/endoscopic intervention if appropriate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36" y="228600"/>
            <a:ext cx="159076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AdvOT9069d8b3.B"/>
              </a:rPr>
              <a:t>Perioperative</a:t>
            </a:r>
            <a:r>
              <a:rPr lang="en-US" dirty="0" smtClean="0">
                <a:solidFill>
                  <a:srgbClr val="7030A0"/>
                </a:solidFill>
                <a:latin typeface="AdvOT9069d8b3.B"/>
              </a:rPr>
              <a:t> management in patients on anti-platelet agents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1510" y="533400"/>
            <a:ext cx="222109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454864">
            <a:off x="6877844" y="44196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574256">
            <a:off x="4916310" y="4163011"/>
            <a:ext cx="2743200" cy="123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6594">
            <a:off x="1827989" y="4225163"/>
            <a:ext cx="3263095" cy="163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4372">
            <a:off x="0" y="47244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50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Aspirin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</a:t>
            </a:r>
            <a:r>
              <a:rPr lang="en-US" b="1" u="sng" dirty="0" smtClean="0"/>
              <a:t>large meta-analysis</a:t>
            </a:r>
            <a:r>
              <a:rPr lang="en-US" dirty="0" smtClean="0"/>
              <a:t> (compared </a:t>
            </a:r>
            <a:r>
              <a:rPr lang="en-US" dirty="0" err="1" smtClean="0"/>
              <a:t>peri</a:t>
            </a:r>
            <a:r>
              <a:rPr lang="en-US" dirty="0" smtClean="0"/>
              <a:t>-procedural withdrawal vs. bleeding risks of aspirin):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Risk of </a:t>
            </a:r>
            <a:r>
              <a:rPr lang="en-US" b="1" dirty="0" smtClean="0"/>
              <a:t>bleeding complications </a:t>
            </a:r>
            <a:r>
              <a:rPr lang="en-US" dirty="0" smtClean="0"/>
              <a:t>with aspirin was </a:t>
            </a:r>
            <a:r>
              <a:rPr lang="en-US" b="1" u="sng" dirty="0" smtClean="0"/>
              <a:t>increased by 50%,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but that aspirin </a:t>
            </a:r>
            <a:r>
              <a:rPr lang="en-US" b="1" dirty="0" smtClean="0"/>
              <a:t>did not lead to greater severity of bleeding complication</a:t>
            </a:r>
            <a:r>
              <a:rPr lang="en-US" dirty="0" smtClean="0"/>
              <a:t>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subjects </a:t>
            </a:r>
            <a:r>
              <a:rPr lang="en-US" b="1" dirty="0" smtClean="0"/>
              <a:t>at risk of IHD</a:t>
            </a:r>
            <a:r>
              <a:rPr lang="en-US" dirty="0" smtClean="0"/>
              <a:t>, </a:t>
            </a:r>
            <a:r>
              <a:rPr lang="en-US" u="sng" dirty="0" smtClean="0"/>
              <a:t>aspirin non-adherence/withdrawal tripled the risk of major adverse cardiac events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2904" y="228600"/>
            <a:ext cx="2043496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999497" y="3592303"/>
            <a:ext cx="3510566" cy="44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7401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91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Aspirin should be discontinued if the bleeding risk outweighs the potential cardiovascular benefit.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patients undergoing: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spinal surgery or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certain neurosurgical or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certain ophthalmological operations, </a:t>
            </a:r>
          </a:p>
          <a:p>
            <a:r>
              <a:rPr lang="en-US" dirty="0" smtClean="0"/>
              <a:t>aspirin be discontinued </a:t>
            </a:r>
            <a:r>
              <a:rPr lang="en-US" u="sng" dirty="0" smtClean="0"/>
              <a:t>for at least 7 days.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2904" y="228600"/>
            <a:ext cx="2043496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999497" y="3592303"/>
            <a:ext cx="3510566" cy="44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52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dvOT9069d8b3.B"/>
              </a:rPr>
              <a:t>Dual anti-platelet therapy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1510" y="533400"/>
            <a:ext cx="222109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454864">
            <a:off x="6877844" y="44196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574256">
            <a:off x="4916310" y="4163011"/>
            <a:ext cx="2743200" cy="123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6594">
            <a:off x="1827989" y="4225163"/>
            <a:ext cx="3263095" cy="1631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84372">
            <a:off x="0" y="47244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830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anti-platelet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5-25% of patients with coronary stents require non-cardiac surgery within 5 years following stent implantation.</a:t>
            </a:r>
          </a:p>
          <a:p>
            <a:endParaRPr lang="en-US" dirty="0" smtClean="0"/>
          </a:p>
          <a:p>
            <a:r>
              <a:rPr lang="en-US" dirty="0" smtClean="0"/>
              <a:t>To reduce risk of bleeding and transfusion, current Guidelines recommend: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delaying elective non-cardiac surgery until completion of the full course of DAPT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whenever possible, performing surgery without discontinuation of aspirin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Non-cardiac surgery performed </a:t>
            </a:r>
            <a:r>
              <a:rPr lang="en-US" b="1" dirty="0" smtClean="0"/>
              <a:t>early</a:t>
            </a:r>
            <a:r>
              <a:rPr lang="en-US" dirty="0" smtClean="0"/>
              <a:t> after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u="sng" dirty="0" smtClean="0"/>
              <a:t>Balloon angioplasty</a:t>
            </a:r>
            <a:r>
              <a:rPr lang="en-US" u="sng" dirty="0" smtClean="0"/>
              <a:t> is not associated with an increased risk of cardiac events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 smtClean="0"/>
              <a:t>But,</a:t>
            </a:r>
            <a:r>
              <a:rPr lang="en-US" dirty="0" smtClean="0"/>
              <a:t> </a:t>
            </a:r>
            <a:r>
              <a:rPr lang="en-US" b="1" dirty="0" err="1" smtClean="0"/>
              <a:t>stenting</a:t>
            </a:r>
            <a:r>
              <a:rPr lang="en-US" dirty="0" smtClean="0"/>
              <a:t> dramatically changes the scenario.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999497" y="3592303"/>
            <a:ext cx="3510566" cy="44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82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Perioperative Management of Anticoagulant Drugs (NOACs)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4114800"/>
            <a:ext cx="7848600" cy="17526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Rasoul Azarfarin MD, FACC</a:t>
            </a:r>
          </a:p>
          <a:p>
            <a:r>
              <a:rPr lang="en-US" dirty="0" smtClean="0"/>
              <a:t>Rajaie Cardiovascular Medical &amp; Research Center</a:t>
            </a:r>
          </a:p>
          <a:p>
            <a:r>
              <a:rPr lang="en-US" dirty="0" smtClean="0"/>
              <a:t>Nov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6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Timing of elective </a:t>
            </a:r>
            <a:r>
              <a:rPr lang="en-US" b="1" dirty="0" err="1" smtClean="0"/>
              <a:t>noncardiac</a:t>
            </a:r>
            <a:r>
              <a:rPr lang="en-US" b="1" dirty="0" smtClean="0"/>
              <a:t> surgery in patients with previous PCI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/>
            <a:r>
              <a:rPr lang="en-US" dirty="0" smtClean="0"/>
              <a:t>Non-cardiac surgery should be delayed after PCI.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581400"/>
            <a:ext cx="4776788" cy="275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328719" y="3729681"/>
            <a:ext cx="517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78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Timing of elective </a:t>
            </a:r>
            <a:r>
              <a:rPr lang="en-US" b="1" dirty="0" err="1" smtClean="0"/>
              <a:t>noncardiac</a:t>
            </a:r>
            <a:r>
              <a:rPr lang="en-US" b="1" dirty="0" smtClean="0"/>
              <a:t> surgery in patients with previous PCI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2800" dirty="0" smtClean="0"/>
              <a:t>Non-cardiac surgery should optimally be delayed </a:t>
            </a:r>
            <a:r>
              <a:rPr lang="en-US" sz="2800" b="1" u="sng" dirty="0" smtClean="0"/>
              <a:t>365 d after DES implantation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800" dirty="0" smtClean="0"/>
              <a:t>Elective non-cardiac surgery after </a:t>
            </a:r>
            <a:r>
              <a:rPr lang="en-US" sz="2800" b="1" dirty="0" smtClean="0"/>
              <a:t>DES implantation may be considered after 180 d.</a:t>
            </a:r>
            <a:endParaRPr lang="en-US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5619750"/>
            <a:ext cx="371739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276600"/>
            <a:ext cx="3657600" cy="4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328719" y="3729681"/>
            <a:ext cx="517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858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DAPT and Elective </a:t>
            </a:r>
            <a:r>
              <a:rPr lang="en-US" b="1" dirty="0" err="1" smtClean="0"/>
              <a:t>noncardiac</a:t>
            </a:r>
            <a:r>
              <a:rPr lang="en-US" b="1" dirty="0" smtClean="0"/>
              <a:t> surgery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dirty="0" smtClean="0"/>
              <a:t>Elective non-cardiac surgery </a:t>
            </a:r>
            <a:r>
              <a:rPr lang="en-US" sz="2800" b="1" u="sng" dirty="0" smtClean="0"/>
              <a:t>should not be performed</a:t>
            </a:r>
            <a:r>
              <a:rPr lang="en-US" sz="2800" dirty="0" smtClean="0"/>
              <a:t> in patients in whom DAPT will need to be discontinued </a:t>
            </a:r>
            <a:r>
              <a:rPr lang="en-US" sz="2800" dirty="0" err="1" smtClean="0"/>
              <a:t>perioperatively</a:t>
            </a:r>
            <a:r>
              <a:rPr lang="en-US" sz="2800" dirty="0" smtClean="0"/>
              <a:t>: </a:t>
            </a:r>
          </a:p>
          <a:p>
            <a:pPr algn="ctr">
              <a:buFont typeface="Wingdings" pitchFamily="2" charset="2"/>
              <a:buChar char="ü"/>
            </a:pPr>
            <a:r>
              <a:rPr lang="en-US" sz="2800" u="sng" dirty="0" smtClean="0"/>
              <a:t>Within 30 d after BMS </a:t>
            </a:r>
            <a:r>
              <a:rPr lang="en-US" sz="2800" dirty="0" smtClean="0"/>
              <a:t>implantation or </a:t>
            </a:r>
          </a:p>
          <a:p>
            <a:pPr algn="ctr">
              <a:buFont typeface="Wingdings" pitchFamily="2" charset="2"/>
              <a:buChar char="ü"/>
            </a:pPr>
            <a:r>
              <a:rPr lang="en-US" sz="2800" u="sng" dirty="0" smtClean="0"/>
              <a:t>Within 12 mo after DES </a:t>
            </a:r>
            <a:r>
              <a:rPr lang="en-US" sz="2800" dirty="0" smtClean="0"/>
              <a:t>implantation.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2800" dirty="0" smtClean="0"/>
              <a:t>Elective non-cardiac surgery </a:t>
            </a:r>
            <a:r>
              <a:rPr lang="en-US" sz="2800" b="1" u="sng" dirty="0" smtClean="0"/>
              <a:t>should not be performed: </a:t>
            </a:r>
          </a:p>
          <a:p>
            <a:pPr algn="ctr">
              <a:buFont typeface="Wingdings" pitchFamily="2" charset="2"/>
              <a:buChar char="ü"/>
            </a:pPr>
            <a:r>
              <a:rPr lang="en-US" sz="2800" u="sng" dirty="0" smtClean="0"/>
              <a:t>Within 14 d of balloon angioplasty </a:t>
            </a:r>
            <a:r>
              <a:rPr lang="en-US" sz="2800" dirty="0" smtClean="0"/>
              <a:t>in patients in whom aspirin will need to be discontinued </a:t>
            </a:r>
            <a:r>
              <a:rPr lang="en-US" sz="2800" dirty="0" err="1" smtClean="0"/>
              <a:t>perioperatively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9863" y="3276600"/>
            <a:ext cx="37242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9388" y="5715000"/>
            <a:ext cx="37052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328719" y="3729681"/>
            <a:ext cx="517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otched Right Arrow 6"/>
          <p:cNvSpPr/>
          <p:nvPr/>
        </p:nvSpPr>
        <p:spPr>
          <a:xfrm>
            <a:off x="914400" y="2667000"/>
            <a:ext cx="914400" cy="30480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6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5344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/>
              <a:t>Continuation of P2Y12 inhibitor :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4 weeks after BMS implantation and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3–12 months after DES implantation, 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patients treated with P2Y12 inhibitors, who need to undergo surgery, </a:t>
            </a:r>
            <a:r>
              <a:rPr lang="en-US" u="sng" dirty="0" smtClean="0"/>
              <a:t>postponing surgery</a:t>
            </a:r>
            <a:r>
              <a:rPr lang="en-US" dirty="0" smtClean="0"/>
              <a:t> for: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FF0000"/>
                </a:solidFill>
              </a:rPr>
              <a:t>at least 5 days after cessation of </a:t>
            </a:r>
            <a:r>
              <a:rPr lang="en-US" sz="3600" b="1" dirty="0" err="1" smtClean="0">
                <a:solidFill>
                  <a:srgbClr val="FF0000"/>
                </a:solidFill>
              </a:rPr>
              <a:t>ticagrelor</a:t>
            </a:r>
            <a:r>
              <a:rPr lang="en-US" sz="3600" b="1" dirty="0" smtClean="0">
                <a:solidFill>
                  <a:srgbClr val="FF0000"/>
                </a:solidFill>
              </a:rPr>
              <a:t> and </a:t>
            </a:r>
            <a:r>
              <a:rPr lang="en-US" sz="3600" b="1" dirty="0" err="1" smtClean="0">
                <a:solidFill>
                  <a:srgbClr val="FF0000"/>
                </a:solidFill>
              </a:rPr>
              <a:t>clopidogrel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7 days in the case of </a:t>
            </a:r>
            <a:r>
              <a:rPr lang="en-US" dirty="0" err="1" smtClean="0"/>
              <a:t>prasugrel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43339" y="2148822"/>
            <a:ext cx="1185862" cy="135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999497" y="3592303"/>
            <a:ext cx="3510566" cy="44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Notched Right Arrow 6"/>
          <p:cNvSpPr/>
          <p:nvPr/>
        </p:nvSpPr>
        <p:spPr>
          <a:xfrm flipH="1">
            <a:off x="5943600" y="1752600"/>
            <a:ext cx="1143000" cy="30480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5938" y="5334000"/>
            <a:ext cx="1185862" cy="135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33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Timing of non-cardiac surgery in cardiac-stable/asymptomatic patients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 patients with </a:t>
            </a:r>
            <a:r>
              <a:rPr lang="en-US" b="1" u="sng" dirty="0" smtClean="0"/>
              <a:t>recent BMS implantation</a:t>
            </a:r>
            <a:r>
              <a:rPr lang="en-US" dirty="0" smtClean="0"/>
              <a:t>: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after a minimum of 4 weeks and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ideally 3 months following the intervention.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In patients who have had </a:t>
            </a:r>
            <a:r>
              <a:rPr lang="fr-FR" b="1" u="sng" dirty="0" err="1" smtClean="0"/>
              <a:t>recent</a:t>
            </a:r>
            <a:r>
              <a:rPr lang="fr-FR" b="1" u="sng" dirty="0" smtClean="0"/>
              <a:t> DES implantation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no </a:t>
            </a:r>
            <a:r>
              <a:rPr lang="fr-FR" dirty="0" err="1" smtClean="0"/>
              <a:t>sooner</a:t>
            </a:r>
            <a:r>
              <a:rPr lang="fr-FR" dirty="0" smtClean="0"/>
              <a:t> </a:t>
            </a:r>
            <a:r>
              <a:rPr lang="en-US" dirty="0" smtClean="0"/>
              <a:t>than 12 months.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This delay may be reduced to 6 months for the new generation DES.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In patients who have had </a:t>
            </a:r>
            <a:r>
              <a:rPr lang="en-US" b="1" u="sng" dirty="0" smtClean="0"/>
              <a:t>recent balloon angioplasty: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at least 2 weeks.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1676400"/>
            <a:ext cx="157242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3352800"/>
            <a:ext cx="157242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5029200"/>
            <a:ext cx="157242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999497" y="3592303"/>
            <a:ext cx="3510566" cy="44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62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Urgent non-cardiac surgery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5410199"/>
          </a:xfrm>
        </p:spPr>
        <p:txBody>
          <a:bodyPr>
            <a:normAutofit fontScale="70000" lnSpcReduction="20000"/>
          </a:bodyPr>
          <a:lstStyle/>
          <a:p>
            <a:r>
              <a:rPr lang="en-US" sz="3100" b="1" dirty="0" smtClean="0"/>
              <a:t>Continue DAPT </a:t>
            </a:r>
            <a:r>
              <a:rPr lang="en-US" sz="3100" dirty="0" smtClean="0"/>
              <a:t>in patients undergoing </a:t>
            </a:r>
            <a:r>
              <a:rPr lang="en-US" sz="3100" b="1" u="sng" dirty="0" smtClean="0"/>
              <a:t>urgent </a:t>
            </a:r>
            <a:r>
              <a:rPr lang="en-US" sz="3100" b="1" u="sng" dirty="0" err="1" smtClean="0"/>
              <a:t>noncardiac</a:t>
            </a:r>
            <a:r>
              <a:rPr lang="en-US" sz="3100" b="1" u="sng" dirty="0" smtClean="0"/>
              <a:t> surgery</a:t>
            </a:r>
            <a:r>
              <a:rPr lang="en-US" sz="3100" dirty="0" smtClean="0"/>
              <a:t> during the </a:t>
            </a:r>
            <a:r>
              <a:rPr lang="en-US" sz="3100" u="sng" dirty="0" smtClean="0"/>
              <a:t>first 4 to 6 wk after BMS or DES implantation</a:t>
            </a:r>
            <a:r>
              <a:rPr lang="en-US" sz="3100" dirty="0" smtClean="0"/>
              <a:t>, unless the risk of bleeding outweighs the benefit of stent thrombosis prevention.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For patients with a very high risk of stent thrombosis:</a:t>
            </a:r>
          </a:p>
          <a:p>
            <a:pPr>
              <a:buFont typeface="Wingdings" pitchFamily="2" charset="2"/>
              <a:buChar char="Ø"/>
            </a:pPr>
            <a:r>
              <a:rPr lang="en-US" sz="2800" b="1" u="sng" dirty="0" smtClean="0"/>
              <a:t>bridging therapy with intravenous, reversible glycoprotein inhibitors</a:t>
            </a:r>
            <a:r>
              <a:rPr lang="en-US" sz="2800" dirty="0" smtClean="0"/>
              <a:t>, such as </a:t>
            </a:r>
            <a:r>
              <a:rPr lang="en-US" sz="2800" b="1" i="1" u="sng" dirty="0" err="1" smtClean="0"/>
              <a:t>eptifibatide</a:t>
            </a:r>
            <a:r>
              <a:rPr lang="en-US" sz="2800" b="1" i="1" u="sng" dirty="0" smtClean="0"/>
              <a:t> or </a:t>
            </a:r>
            <a:r>
              <a:rPr lang="en-US" sz="2800" b="1" i="1" u="sng" dirty="0" err="1" smtClean="0"/>
              <a:t>tirofiban</a:t>
            </a: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i="1" u="sng" dirty="0" err="1" smtClean="0"/>
              <a:t>Cangrelor</a:t>
            </a:r>
            <a:r>
              <a:rPr lang="en-US" sz="2800" dirty="0" smtClean="0"/>
              <a:t>, the new reversible intravenous P2Y12-inhibitor</a:t>
            </a:r>
          </a:p>
          <a:p>
            <a:endParaRPr lang="en-US" sz="2800" dirty="0" smtClean="0"/>
          </a:p>
          <a:p>
            <a:r>
              <a:rPr lang="en-US" sz="2800" dirty="0" smtClean="0"/>
              <a:t>The use of </a:t>
            </a:r>
            <a:r>
              <a:rPr lang="en-US" sz="2800" b="1" dirty="0" smtClean="0"/>
              <a:t>LMWH for bridging in these patients </a:t>
            </a:r>
            <a:r>
              <a:rPr lang="en-US" sz="2800" b="1" u="sng" dirty="0" smtClean="0"/>
              <a:t>should be avoided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r>
              <a:rPr lang="en-US" sz="2800" b="1" dirty="0" smtClean="0"/>
              <a:t>Dual anti-platelet therapy should be resumed </a:t>
            </a:r>
            <a:r>
              <a:rPr lang="en-US" sz="2800" dirty="0" smtClean="0"/>
              <a:t>as soon as possible after surgery and, if possible, </a:t>
            </a:r>
            <a:r>
              <a:rPr lang="en-US" sz="2800" b="1" dirty="0" smtClean="0"/>
              <a:t>within 48 hours.</a:t>
            </a:r>
            <a:endParaRPr lang="en-US" sz="2600" b="1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pPr algn="ctr"/>
            <a:endParaRPr lang="en-US" sz="2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2286000"/>
            <a:ext cx="2743200" cy="77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7038" y="1143000"/>
            <a:ext cx="517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37834" y="3581400"/>
            <a:ext cx="3510566" cy="44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32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Reversal of anti-platelet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600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For patients receiving anti-platelet therapy, who have excessive or life-threatening </a:t>
            </a:r>
            <a:r>
              <a:rPr lang="en-US" dirty="0" err="1" smtClean="0"/>
              <a:t>perioperative</a:t>
            </a:r>
            <a:r>
              <a:rPr lang="en-US" dirty="0" smtClean="0"/>
              <a:t> bleeding, </a:t>
            </a:r>
            <a:r>
              <a:rPr lang="en-US" b="1" u="sng" dirty="0" smtClean="0"/>
              <a:t>transfusion of platelets</a:t>
            </a:r>
            <a:r>
              <a:rPr lang="en-US" dirty="0" smtClean="0"/>
              <a:t> is recommended.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495800"/>
            <a:ext cx="53435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999497" y="3592303"/>
            <a:ext cx="3510566" cy="44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50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35124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chemeClr val="accent2">
                    <a:lumMod val="75000"/>
                  </a:schemeClr>
                </a:solidFill>
              </a:rPr>
              <a:t>Thanks for Your Attention 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Warfarin (in heart valve prosthetics)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7638"/>
            <a:ext cx="8534400" cy="47085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Stop Warfarin 2-3 days before </a:t>
            </a:r>
            <a:r>
              <a:rPr lang="en-US" u="sng" dirty="0" smtClean="0"/>
              <a:t>minor</a:t>
            </a:r>
            <a:r>
              <a:rPr lang="en-US" dirty="0" smtClean="0"/>
              <a:t> </a:t>
            </a:r>
            <a:r>
              <a:rPr lang="en-US" dirty="0"/>
              <a:t>procedures </a:t>
            </a:r>
            <a:r>
              <a:rPr lang="en-US" dirty="0" smtClean="0"/>
              <a:t>(and </a:t>
            </a:r>
            <a:r>
              <a:rPr lang="en-US" dirty="0"/>
              <a:t>change to heparin or </a:t>
            </a:r>
            <a:r>
              <a:rPr lang="en-US" dirty="0" smtClean="0"/>
              <a:t>LMWH); restart  </a:t>
            </a:r>
            <a:r>
              <a:rPr lang="en-US" dirty="0"/>
              <a:t>12-24h </a:t>
            </a:r>
            <a:r>
              <a:rPr lang="en-US" dirty="0" smtClean="0"/>
              <a:t>postoperatively.</a:t>
            </a:r>
          </a:p>
          <a:p>
            <a:r>
              <a:rPr lang="en-US" dirty="0"/>
              <a:t>Stop Warfarin </a:t>
            </a:r>
            <a:r>
              <a:rPr lang="en-US" dirty="0" smtClean="0"/>
              <a:t>5 </a:t>
            </a:r>
            <a:r>
              <a:rPr lang="en-US" dirty="0"/>
              <a:t>days before </a:t>
            </a:r>
            <a:r>
              <a:rPr lang="en-US" u="sng" dirty="0"/>
              <a:t>major</a:t>
            </a:r>
            <a:r>
              <a:rPr lang="en-US" dirty="0"/>
              <a:t> procedures restart  </a:t>
            </a:r>
            <a:r>
              <a:rPr lang="en-US" dirty="0" smtClean="0"/>
              <a:t>48-72h </a:t>
            </a:r>
            <a:r>
              <a:rPr lang="en-US" dirty="0"/>
              <a:t>postoperatively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Stop heparin 4-6h or LMWH 12h before procedure and restart after local hemostasis.</a:t>
            </a:r>
          </a:p>
          <a:p>
            <a:r>
              <a:rPr lang="en-US" dirty="0" smtClean="0"/>
              <a:t>Adjust Warfarin dose to reach INR to 2.5 in Aortic valve prosthesis and 3 </a:t>
            </a:r>
            <a:r>
              <a:rPr lang="en-US" dirty="0"/>
              <a:t>in Mitral valve </a:t>
            </a:r>
            <a:r>
              <a:rPr lang="en-US" dirty="0" smtClean="0"/>
              <a:t>prosthesis.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Non-vitamin K antagonist oral anticoagulants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80999"/>
            <a:ext cx="1981200" cy="242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85026" y="152400"/>
            <a:ext cx="200177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724400"/>
            <a:ext cx="2514600" cy="16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4495800"/>
            <a:ext cx="292230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Coagulation cascade</a:t>
            </a:r>
            <a:endParaRPr lang="en-US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45" y="1102464"/>
            <a:ext cx="8832255" cy="567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0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Non-VKA direct oral anticoagulants (NOACs)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295401"/>
            <a:ext cx="9525000" cy="5121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6417239"/>
            <a:ext cx="3510566" cy="44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Procedural bleeding risk</a:t>
            </a:r>
            <a:endParaRPr lang="en-US" dirty="0"/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28017"/>
            <a:ext cx="8921005" cy="48917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2236" y="6172200"/>
            <a:ext cx="159076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96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Procedural bleeding risk</a:t>
            </a:r>
            <a:endParaRPr lang="en-US" dirty="0"/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657600"/>
            <a:ext cx="9067799" cy="233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0"/>
            <a:ext cx="903559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2236" y="6172200"/>
            <a:ext cx="159076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Non-VKA direct oral anticoagulants (NOACs)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86800" cy="48307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patients treated with NOACs: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‘on’ and ‘off’ action, ‘bridging’ to surgery is in most cases </a:t>
            </a:r>
            <a:r>
              <a:rPr lang="en-US" b="1" dirty="0" smtClean="0"/>
              <a:t>unnecessary</a:t>
            </a:r>
            <a:r>
              <a:rPr lang="en-US" dirty="0" smtClean="0"/>
              <a:t>, </a:t>
            </a:r>
            <a:r>
              <a:rPr lang="en-US" u="sng" dirty="0" smtClean="0"/>
              <a:t>due to their short biological half-lives. </a:t>
            </a:r>
          </a:p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dirty="0" smtClean="0"/>
              <a:t>The patient with </a:t>
            </a:r>
            <a:r>
              <a:rPr lang="en-US" u="sng" dirty="0" smtClean="0"/>
              <a:t>high </a:t>
            </a:r>
            <a:r>
              <a:rPr lang="en-US" u="sng" dirty="0" err="1" smtClean="0"/>
              <a:t>thrombo</a:t>
            </a:r>
            <a:r>
              <a:rPr lang="en-US" u="sng" dirty="0" smtClean="0"/>
              <a:t>-embolic risk</a:t>
            </a:r>
            <a:r>
              <a:rPr lang="en-US" dirty="0" smtClean="0"/>
              <a:t>, whose surgical intervention is delayed for several days: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Stop NOACs for </a:t>
            </a:r>
            <a:r>
              <a:rPr lang="en-US" b="1" u="sng" dirty="0" smtClean="0"/>
              <a:t>2–3 times </a:t>
            </a:r>
            <a:r>
              <a:rPr lang="en-US" dirty="0" smtClean="0"/>
              <a:t>biological half-lives prior to surgery in surgical interventions </a:t>
            </a:r>
            <a:r>
              <a:rPr lang="en-US" u="sng" dirty="0" smtClean="0"/>
              <a:t>with ‘normal’ bleeding risk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Stop NOACs for </a:t>
            </a:r>
            <a:r>
              <a:rPr lang="en-US" b="1" u="sng" dirty="0" smtClean="0"/>
              <a:t>4–5 times </a:t>
            </a:r>
            <a:r>
              <a:rPr lang="en-US" dirty="0" smtClean="0"/>
              <a:t> biological half-lives before surgery in surgical interventions with </a:t>
            </a:r>
            <a:r>
              <a:rPr lang="en-US" u="sng" dirty="0" smtClean="0"/>
              <a:t>high bleeding risk</a:t>
            </a:r>
          </a:p>
          <a:p>
            <a:pPr>
              <a:buFont typeface="Wingdings" pitchFamily="2" charset="2"/>
              <a:buChar char="Ø"/>
            </a:pPr>
            <a:endParaRPr lang="en-US" u="sng" dirty="0" smtClean="0"/>
          </a:p>
          <a:p>
            <a:r>
              <a:rPr lang="en-US" dirty="0" smtClean="0"/>
              <a:t>Should earlier cessation of NOACs: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Reduced kidney function or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moderate-to-high increased bleeding risk. </a:t>
            </a:r>
          </a:p>
          <a:p>
            <a:pPr>
              <a:buFont typeface="Wingdings" pitchFamily="2" charset="2"/>
              <a:buChar char="Ø"/>
            </a:pPr>
            <a:endParaRPr lang="en-US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6999497" y="3592303"/>
            <a:ext cx="3510566" cy="44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1276</Words>
  <Application>Microsoft Office PowerPoint</Application>
  <PresentationFormat>On-screen Show (4:3)</PresentationFormat>
  <Paragraphs>248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AdvOT9069d8b3.B</vt:lpstr>
      <vt:lpstr>Arial</vt:lpstr>
      <vt:lpstr>Calibri</vt:lpstr>
      <vt:lpstr>Times New Roman</vt:lpstr>
      <vt:lpstr>Wingdings</vt:lpstr>
      <vt:lpstr>1_Office Theme</vt:lpstr>
      <vt:lpstr>PowerPoint Presentation</vt:lpstr>
      <vt:lpstr>Perioperative Management of Anticoagulant Drugs (NOACs)</vt:lpstr>
      <vt:lpstr>Warfarin (in heart valve prosthetics)</vt:lpstr>
      <vt:lpstr>Non-vitamin K antagonist oral anticoagulants</vt:lpstr>
      <vt:lpstr>Coagulation cascade</vt:lpstr>
      <vt:lpstr>Non-VKA direct oral anticoagulants (NOACs)</vt:lpstr>
      <vt:lpstr>Procedural bleeding risk</vt:lpstr>
      <vt:lpstr>Procedural bleeding risk</vt:lpstr>
      <vt:lpstr>Non-VKA direct oral anticoagulants (NOACs)</vt:lpstr>
      <vt:lpstr>Non-VKA direct oral anticoagulants (NOACs)</vt:lpstr>
      <vt:lpstr>Dabigatran</vt:lpstr>
      <vt:lpstr>Rivaroxaban </vt:lpstr>
      <vt:lpstr>Bleeding reversal strategies </vt:lpstr>
      <vt:lpstr>Bleeding reversal strategies </vt:lpstr>
      <vt:lpstr>Perioperative management in patients on anti-platelet agents</vt:lpstr>
      <vt:lpstr>Aspirin</vt:lpstr>
      <vt:lpstr>PowerPoint Presentation</vt:lpstr>
      <vt:lpstr>Dual anti-platelet therapy</vt:lpstr>
      <vt:lpstr>Dual anti-platelet therapy</vt:lpstr>
      <vt:lpstr>Timing of elective noncardiac surgery in patients with previous PCI</vt:lpstr>
      <vt:lpstr>Timing of elective noncardiac surgery in patients with previous PCI</vt:lpstr>
      <vt:lpstr>DAPT and Elective noncardiac surgery </vt:lpstr>
      <vt:lpstr>PowerPoint Presentation</vt:lpstr>
      <vt:lpstr>Timing of non-cardiac surgery in cardiac-stable/asymptomatic patients</vt:lpstr>
      <vt:lpstr>Urgent non-cardiac surgery</vt:lpstr>
      <vt:lpstr>Reversal of anti-platelet therapy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Azarfaarin</cp:lastModifiedBy>
  <cp:revision>194</cp:revision>
  <dcterms:created xsi:type="dcterms:W3CDTF">2006-08-16T00:00:00Z</dcterms:created>
  <dcterms:modified xsi:type="dcterms:W3CDTF">2019-11-20T16:25:50Z</dcterms:modified>
</cp:coreProperties>
</file>